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296" r:id="rId3"/>
    <p:sldId id="284" r:id="rId4"/>
    <p:sldId id="1297" r:id="rId5"/>
    <p:sldId id="287" r:id="rId6"/>
    <p:sldId id="267" r:id="rId7"/>
    <p:sldId id="1299" r:id="rId8"/>
    <p:sldId id="268" r:id="rId9"/>
    <p:sldId id="1300" r:id="rId10"/>
    <p:sldId id="269" r:id="rId11"/>
    <p:sldId id="27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50"/>
    <a:srgbClr val="010D4B"/>
    <a:srgbClr val="000F58"/>
    <a:srgbClr val="000C48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38E8F-BF45-4908-A0B6-D1A262CB2025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BC0829C5-77AA-4DA2-B94A-7E77E5C20928}">
      <dgm:prSet phldrT="[Texto]" custT="1"/>
      <dgm:spPr>
        <a:xfrm>
          <a:off x="4074521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Levantamento de Portifólio SENAI</a:t>
          </a:r>
        </a:p>
      </dgm:t>
    </dgm:pt>
    <dgm:pt modelId="{6B6B4DAB-5D29-4278-8D0B-30651D66C488}" type="parTrans" cxnId="{DAADED70-F0FA-428D-8087-5894B65E5133}">
      <dgm:prSet custT="1"/>
      <dgm:spPr>
        <a:xfrm>
          <a:off x="4414171" y="1952541"/>
          <a:ext cx="91440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600" b="1">
            <a:latin typeface="+mn-lt"/>
          </a:endParaRPr>
        </a:p>
      </dgm:t>
    </dgm:pt>
    <dgm:pt modelId="{8D667005-D24E-4A2A-A6E5-596235D12D4D}" type="sibTrans" cxnId="{DAADED70-F0FA-428D-8087-5894B65E5133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3600"/>
        </a:p>
      </dgm:t>
    </dgm:pt>
    <dgm:pt modelId="{BE455B8E-D9D0-450D-B6BA-C340DEE66539}">
      <dgm:prSet phldrT="[Texto]" custT="1"/>
      <dgm:spPr>
        <a:xfrm>
          <a:off x="4074521" y="1438714"/>
          <a:ext cx="770740" cy="513826"/>
        </a:xfr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GT4 – Formação de Mão de Obra</a:t>
          </a:r>
        </a:p>
      </dgm:t>
    </dgm:pt>
    <dgm:pt modelId="{84374064-2ABC-49A5-9F14-C6172E6CBE2A}" type="sibTrans" cxnId="{A278FBFB-4755-43CD-8D3F-2728F4A788E1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3600"/>
        </a:p>
      </dgm:t>
    </dgm:pt>
    <dgm:pt modelId="{02567439-9A20-4F0D-BDFE-E12D4C91E7DF}" type="parTrans" cxnId="{A278FBFB-4755-43CD-8D3F-2728F4A788E1}">
      <dgm:prSet/>
      <dgm:spPr>
        <a:xfrm>
          <a:off x="4459891" y="1233184"/>
          <a:ext cx="751471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600" b="1">
            <a:latin typeface="+mn-lt"/>
          </a:endParaRPr>
        </a:p>
      </dgm:t>
    </dgm:pt>
    <dgm:pt modelId="{CB57B69D-5FC6-4A98-AD71-7EC9CB72B44E}">
      <dgm:prSet phldrT="[Texto]" custT="1"/>
      <dgm:spPr>
        <a:xfrm>
          <a:off x="4074521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Diagnóstico de estrutura Existente: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NAPI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I-Araucária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INEP</a:t>
          </a:r>
        </a:p>
      </dgm:t>
    </dgm:pt>
    <dgm:pt modelId="{94E0E34C-46EC-4461-8B7E-5D8292E5B201}" type="parTrans" cxnId="{95C42C00-72AC-4A5E-8C45-7BA2C3EF860C}">
      <dgm:prSet custT="1"/>
      <dgm:spPr/>
      <dgm:t>
        <a:bodyPr/>
        <a:lstStyle/>
        <a:p>
          <a:endParaRPr lang="pt-BR" sz="1000"/>
        </a:p>
      </dgm:t>
    </dgm:pt>
    <dgm:pt modelId="{0CF0F7A6-A39E-43E1-9DFB-A24BB003E91E}" type="sibTrans" cxnId="{95C42C00-72AC-4A5E-8C45-7BA2C3EF860C}">
      <dgm:prSet/>
      <dgm:spPr/>
      <dgm:t>
        <a:bodyPr/>
        <a:lstStyle/>
        <a:p>
          <a:endParaRPr lang="pt-BR" sz="3600"/>
        </a:p>
      </dgm:t>
    </dgm:pt>
    <dgm:pt modelId="{7C4091FE-9FEA-4402-80C7-7D069E2F8EF7}">
      <dgm:prSet phldrT="[Texto]" custT="1"/>
      <dgm:spPr>
        <a:xfrm>
          <a:off x="4074521" y="2158072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Bechmark</a:t>
          </a: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 de Informações e cursos Disponíveis</a:t>
          </a:r>
        </a:p>
      </dgm:t>
    </dgm:pt>
    <dgm:pt modelId="{B21C0B0D-C28D-4C9D-8553-5B012C821C31}" type="parTrans" cxnId="{6FA5CA25-7837-4621-A3AF-98160BE1B5B5}">
      <dgm:prSet custT="1"/>
      <dgm:spPr/>
      <dgm:t>
        <a:bodyPr/>
        <a:lstStyle/>
        <a:p>
          <a:endParaRPr lang="pt-BR" sz="1400"/>
        </a:p>
      </dgm:t>
    </dgm:pt>
    <dgm:pt modelId="{07931D70-E657-41F4-B08A-CE5D48D298C8}" type="sibTrans" cxnId="{6FA5CA25-7837-4621-A3AF-98160BE1B5B5}">
      <dgm:prSet/>
      <dgm:spPr/>
      <dgm:t>
        <a:bodyPr/>
        <a:lstStyle/>
        <a:p>
          <a:endParaRPr lang="pt-BR" sz="3600"/>
        </a:p>
      </dgm:t>
    </dgm:pt>
    <dgm:pt modelId="{914DA044-9601-4397-BBC3-F9BBE9A4E99D}" type="pres">
      <dgm:prSet presAssocID="{C1138E8F-BF45-4908-A0B6-D1A262CB20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5D4F02C-2579-4CC3-8FD6-3ADB15B148DC}" type="pres">
      <dgm:prSet presAssocID="{BE455B8E-D9D0-450D-B6BA-C340DEE66539}" presName="root1" presStyleCnt="0"/>
      <dgm:spPr/>
    </dgm:pt>
    <dgm:pt modelId="{1F9610D7-33DA-4ECA-9DB5-FA82C4FEC98A}" type="pres">
      <dgm:prSet presAssocID="{BE455B8E-D9D0-450D-B6BA-C340DEE66539}" presName="LevelOneTextNode" presStyleLbl="node0" presStyleIdx="0" presStyleCnt="1">
        <dgm:presLayoutVars>
          <dgm:chPref val="3"/>
        </dgm:presLayoutVars>
      </dgm:prSet>
      <dgm:spPr/>
    </dgm:pt>
    <dgm:pt modelId="{273D9390-E1E6-4480-8637-3FE535E70337}" type="pres">
      <dgm:prSet presAssocID="{BE455B8E-D9D0-450D-B6BA-C340DEE66539}" presName="level2hierChild" presStyleCnt="0"/>
      <dgm:spPr/>
    </dgm:pt>
    <dgm:pt modelId="{17FD5906-5D2B-4701-BD1C-533617979F4B}" type="pres">
      <dgm:prSet presAssocID="{6B6B4DAB-5D29-4278-8D0B-30651D66C488}" presName="conn2-1" presStyleLbl="parChTrans1D2" presStyleIdx="0" presStyleCnt="3"/>
      <dgm:spPr/>
    </dgm:pt>
    <dgm:pt modelId="{D6CFBA83-FF7C-41B8-BA24-23362FA672AC}" type="pres">
      <dgm:prSet presAssocID="{6B6B4DAB-5D29-4278-8D0B-30651D66C488}" presName="connTx" presStyleLbl="parChTrans1D2" presStyleIdx="0" presStyleCnt="3"/>
      <dgm:spPr/>
    </dgm:pt>
    <dgm:pt modelId="{7808CE2B-1C74-402F-9D79-D1ED46136925}" type="pres">
      <dgm:prSet presAssocID="{BC0829C5-77AA-4DA2-B94A-7E77E5C20928}" presName="root2" presStyleCnt="0"/>
      <dgm:spPr/>
    </dgm:pt>
    <dgm:pt modelId="{638A6394-CCAA-4D3C-B5C3-9201E4B1114F}" type="pres">
      <dgm:prSet presAssocID="{BC0829C5-77AA-4DA2-B94A-7E77E5C20928}" presName="LevelTwoTextNode" presStyleLbl="node2" presStyleIdx="0" presStyleCnt="3">
        <dgm:presLayoutVars>
          <dgm:chPref val="3"/>
        </dgm:presLayoutVars>
      </dgm:prSet>
      <dgm:spPr/>
    </dgm:pt>
    <dgm:pt modelId="{86D4A079-A060-46C8-A514-03A0B16350C4}" type="pres">
      <dgm:prSet presAssocID="{BC0829C5-77AA-4DA2-B94A-7E77E5C20928}" presName="level3hierChild" presStyleCnt="0"/>
      <dgm:spPr/>
    </dgm:pt>
    <dgm:pt modelId="{9CA67758-A067-4E65-BA4B-C8A55DCD5B57}" type="pres">
      <dgm:prSet presAssocID="{94E0E34C-46EC-4461-8B7E-5D8292E5B201}" presName="conn2-1" presStyleLbl="parChTrans1D2" presStyleIdx="1" presStyleCnt="3"/>
      <dgm:spPr/>
    </dgm:pt>
    <dgm:pt modelId="{EA403976-5E03-459D-B062-68C8C9CBE60A}" type="pres">
      <dgm:prSet presAssocID="{94E0E34C-46EC-4461-8B7E-5D8292E5B201}" presName="connTx" presStyleLbl="parChTrans1D2" presStyleIdx="1" presStyleCnt="3"/>
      <dgm:spPr/>
    </dgm:pt>
    <dgm:pt modelId="{EADEE2DC-8CA5-4326-9E77-6C171154C0B2}" type="pres">
      <dgm:prSet presAssocID="{CB57B69D-5FC6-4A98-AD71-7EC9CB72B44E}" presName="root2" presStyleCnt="0"/>
      <dgm:spPr/>
    </dgm:pt>
    <dgm:pt modelId="{A8B5DC2F-79FC-4C2F-A7C3-A91EDB0B3A42}" type="pres">
      <dgm:prSet presAssocID="{CB57B69D-5FC6-4A98-AD71-7EC9CB72B44E}" presName="LevelTwoTextNode" presStyleLbl="node2" presStyleIdx="1" presStyleCnt="3">
        <dgm:presLayoutVars>
          <dgm:chPref val="3"/>
        </dgm:presLayoutVars>
      </dgm:prSet>
      <dgm:spPr/>
    </dgm:pt>
    <dgm:pt modelId="{2E53974A-7B97-44D9-8DE5-E98ECC4CCCB4}" type="pres">
      <dgm:prSet presAssocID="{CB57B69D-5FC6-4A98-AD71-7EC9CB72B44E}" presName="level3hierChild" presStyleCnt="0"/>
      <dgm:spPr/>
    </dgm:pt>
    <dgm:pt modelId="{3D256400-028E-4653-ADD5-D3B795EEDAA2}" type="pres">
      <dgm:prSet presAssocID="{B21C0B0D-C28D-4C9D-8553-5B012C821C31}" presName="conn2-1" presStyleLbl="parChTrans1D2" presStyleIdx="2" presStyleCnt="3"/>
      <dgm:spPr/>
    </dgm:pt>
    <dgm:pt modelId="{33D70DA5-5F6E-46AD-9F75-CEE07DCF1678}" type="pres">
      <dgm:prSet presAssocID="{B21C0B0D-C28D-4C9D-8553-5B012C821C31}" presName="connTx" presStyleLbl="parChTrans1D2" presStyleIdx="2" presStyleCnt="3"/>
      <dgm:spPr/>
    </dgm:pt>
    <dgm:pt modelId="{04A29A78-F4B6-4622-A0CD-C08D71B5774D}" type="pres">
      <dgm:prSet presAssocID="{7C4091FE-9FEA-4402-80C7-7D069E2F8EF7}" presName="root2" presStyleCnt="0"/>
      <dgm:spPr/>
    </dgm:pt>
    <dgm:pt modelId="{E3F667C5-259E-4F99-BFDC-BF9B0D8F11F7}" type="pres">
      <dgm:prSet presAssocID="{7C4091FE-9FEA-4402-80C7-7D069E2F8EF7}" presName="LevelTwoTextNode" presStyleLbl="node2" presStyleIdx="2" presStyleCnt="3" custLinFactNeighborX="1487" custLinFactNeighborY="161">
        <dgm:presLayoutVars>
          <dgm:chPref val="3"/>
        </dgm:presLayoutVars>
      </dgm:prSet>
      <dgm:spPr/>
    </dgm:pt>
    <dgm:pt modelId="{DEE3A89C-E359-46AE-8DB3-5C22F3188BDD}" type="pres">
      <dgm:prSet presAssocID="{7C4091FE-9FEA-4402-80C7-7D069E2F8EF7}" presName="level3hierChild" presStyleCnt="0"/>
      <dgm:spPr/>
    </dgm:pt>
  </dgm:ptLst>
  <dgm:cxnLst>
    <dgm:cxn modelId="{95C42C00-72AC-4A5E-8C45-7BA2C3EF860C}" srcId="{BE455B8E-D9D0-450D-B6BA-C340DEE66539}" destId="{CB57B69D-5FC6-4A98-AD71-7EC9CB72B44E}" srcOrd="1" destOrd="0" parTransId="{94E0E34C-46EC-4461-8B7E-5D8292E5B201}" sibTransId="{0CF0F7A6-A39E-43E1-9DFB-A24BB003E91E}"/>
    <dgm:cxn modelId="{F766B118-D722-453C-BC91-F803CC3E7D47}" type="presOf" srcId="{BE455B8E-D9D0-450D-B6BA-C340DEE66539}" destId="{1F9610D7-33DA-4ECA-9DB5-FA82C4FEC98A}" srcOrd="0" destOrd="0" presId="urn:microsoft.com/office/officeart/2005/8/layout/hierarchy2"/>
    <dgm:cxn modelId="{C5ACF81D-25E2-430F-9B26-21F9515836FB}" type="presOf" srcId="{CB57B69D-5FC6-4A98-AD71-7EC9CB72B44E}" destId="{A8B5DC2F-79FC-4C2F-A7C3-A91EDB0B3A42}" srcOrd="0" destOrd="0" presId="urn:microsoft.com/office/officeart/2005/8/layout/hierarchy2"/>
    <dgm:cxn modelId="{684BA025-1D94-4D75-96C1-49704BCE09DC}" type="presOf" srcId="{94E0E34C-46EC-4461-8B7E-5D8292E5B201}" destId="{EA403976-5E03-459D-B062-68C8C9CBE60A}" srcOrd="1" destOrd="0" presId="urn:microsoft.com/office/officeart/2005/8/layout/hierarchy2"/>
    <dgm:cxn modelId="{6FA5CA25-7837-4621-A3AF-98160BE1B5B5}" srcId="{BE455B8E-D9D0-450D-B6BA-C340DEE66539}" destId="{7C4091FE-9FEA-4402-80C7-7D069E2F8EF7}" srcOrd="2" destOrd="0" parTransId="{B21C0B0D-C28D-4C9D-8553-5B012C821C31}" sibTransId="{07931D70-E657-41F4-B08A-CE5D48D298C8}"/>
    <dgm:cxn modelId="{DAADED70-F0FA-428D-8087-5894B65E5133}" srcId="{BE455B8E-D9D0-450D-B6BA-C340DEE66539}" destId="{BC0829C5-77AA-4DA2-B94A-7E77E5C20928}" srcOrd="0" destOrd="0" parTransId="{6B6B4DAB-5D29-4278-8D0B-30651D66C488}" sibTransId="{8D667005-D24E-4A2A-A6E5-596235D12D4D}"/>
    <dgm:cxn modelId="{12589872-6A33-4196-B489-AC86942B332D}" type="presOf" srcId="{B21C0B0D-C28D-4C9D-8553-5B012C821C31}" destId="{33D70DA5-5F6E-46AD-9F75-CEE07DCF1678}" srcOrd="1" destOrd="0" presId="urn:microsoft.com/office/officeart/2005/8/layout/hierarchy2"/>
    <dgm:cxn modelId="{0BD9BC91-AB9D-4AB2-8D37-34F7E7E94C91}" type="presOf" srcId="{C1138E8F-BF45-4908-A0B6-D1A262CB2025}" destId="{914DA044-9601-4397-BBC3-F9BBE9A4E99D}" srcOrd="0" destOrd="0" presId="urn:microsoft.com/office/officeart/2005/8/layout/hierarchy2"/>
    <dgm:cxn modelId="{98C8CAA8-8E2F-4A52-A606-A3E66355D5D9}" type="presOf" srcId="{94E0E34C-46EC-4461-8B7E-5D8292E5B201}" destId="{9CA67758-A067-4E65-BA4B-C8A55DCD5B57}" srcOrd="0" destOrd="0" presId="urn:microsoft.com/office/officeart/2005/8/layout/hierarchy2"/>
    <dgm:cxn modelId="{5F7599CC-35A4-4CEF-B38C-CD29063B1830}" type="presOf" srcId="{B21C0B0D-C28D-4C9D-8553-5B012C821C31}" destId="{3D256400-028E-4653-ADD5-D3B795EEDAA2}" srcOrd="0" destOrd="0" presId="urn:microsoft.com/office/officeart/2005/8/layout/hierarchy2"/>
    <dgm:cxn modelId="{8CD5F1E2-DEEE-4371-9EBA-B9E8ED367A14}" type="presOf" srcId="{6B6B4DAB-5D29-4278-8D0B-30651D66C488}" destId="{D6CFBA83-FF7C-41B8-BA24-23362FA672AC}" srcOrd="1" destOrd="0" presId="urn:microsoft.com/office/officeart/2005/8/layout/hierarchy2"/>
    <dgm:cxn modelId="{DE73E8E3-62C3-4D1B-8983-1E0E5DBA44FA}" type="presOf" srcId="{BC0829C5-77AA-4DA2-B94A-7E77E5C20928}" destId="{638A6394-CCAA-4D3C-B5C3-9201E4B1114F}" srcOrd="0" destOrd="0" presId="urn:microsoft.com/office/officeart/2005/8/layout/hierarchy2"/>
    <dgm:cxn modelId="{252BB1EC-4AF2-47A0-9C56-1C786CC0E3EE}" type="presOf" srcId="{7C4091FE-9FEA-4402-80C7-7D069E2F8EF7}" destId="{E3F667C5-259E-4F99-BFDC-BF9B0D8F11F7}" srcOrd="0" destOrd="0" presId="urn:microsoft.com/office/officeart/2005/8/layout/hierarchy2"/>
    <dgm:cxn modelId="{B95230F4-31BD-4202-958A-BE076BDE00C7}" type="presOf" srcId="{6B6B4DAB-5D29-4278-8D0B-30651D66C488}" destId="{17FD5906-5D2B-4701-BD1C-533617979F4B}" srcOrd="0" destOrd="0" presId="urn:microsoft.com/office/officeart/2005/8/layout/hierarchy2"/>
    <dgm:cxn modelId="{A278FBFB-4755-43CD-8D3F-2728F4A788E1}" srcId="{C1138E8F-BF45-4908-A0B6-D1A262CB2025}" destId="{BE455B8E-D9D0-450D-B6BA-C340DEE66539}" srcOrd="0" destOrd="0" parTransId="{02567439-9A20-4F0D-BDFE-E12D4C91E7DF}" sibTransId="{84374064-2ABC-49A5-9F14-C6172E6CBE2A}"/>
    <dgm:cxn modelId="{8241446D-22C9-4662-8341-88779C66586B}" type="presParOf" srcId="{914DA044-9601-4397-BBC3-F9BBE9A4E99D}" destId="{15D4F02C-2579-4CC3-8FD6-3ADB15B148DC}" srcOrd="0" destOrd="0" presId="urn:microsoft.com/office/officeart/2005/8/layout/hierarchy2"/>
    <dgm:cxn modelId="{0458AA6A-85AA-4062-98D5-B3D96E3E980F}" type="presParOf" srcId="{15D4F02C-2579-4CC3-8FD6-3ADB15B148DC}" destId="{1F9610D7-33DA-4ECA-9DB5-FA82C4FEC98A}" srcOrd="0" destOrd="0" presId="urn:microsoft.com/office/officeart/2005/8/layout/hierarchy2"/>
    <dgm:cxn modelId="{75D2171A-3458-4382-B280-303A084D9858}" type="presParOf" srcId="{15D4F02C-2579-4CC3-8FD6-3ADB15B148DC}" destId="{273D9390-E1E6-4480-8637-3FE535E70337}" srcOrd="1" destOrd="0" presId="urn:microsoft.com/office/officeart/2005/8/layout/hierarchy2"/>
    <dgm:cxn modelId="{09482B1D-6394-42D7-813C-3E0ECC30F11C}" type="presParOf" srcId="{273D9390-E1E6-4480-8637-3FE535E70337}" destId="{17FD5906-5D2B-4701-BD1C-533617979F4B}" srcOrd="0" destOrd="0" presId="urn:microsoft.com/office/officeart/2005/8/layout/hierarchy2"/>
    <dgm:cxn modelId="{A323BECE-9DEA-43DF-86CF-756F479A5B86}" type="presParOf" srcId="{17FD5906-5D2B-4701-BD1C-533617979F4B}" destId="{D6CFBA83-FF7C-41B8-BA24-23362FA672AC}" srcOrd="0" destOrd="0" presId="urn:microsoft.com/office/officeart/2005/8/layout/hierarchy2"/>
    <dgm:cxn modelId="{E19F4B63-9E6B-4C21-8580-7081246A0003}" type="presParOf" srcId="{273D9390-E1E6-4480-8637-3FE535E70337}" destId="{7808CE2B-1C74-402F-9D79-D1ED46136925}" srcOrd="1" destOrd="0" presId="urn:microsoft.com/office/officeart/2005/8/layout/hierarchy2"/>
    <dgm:cxn modelId="{4D684F70-A112-4BA6-8B04-D266685561A8}" type="presParOf" srcId="{7808CE2B-1C74-402F-9D79-D1ED46136925}" destId="{638A6394-CCAA-4D3C-B5C3-9201E4B1114F}" srcOrd="0" destOrd="0" presId="urn:microsoft.com/office/officeart/2005/8/layout/hierarchy2"/>
    <dgm:cxn modelId="{4549FA1E-6A2A-427E-8891-072F2960AAFC}" type="presParOf" srcId="{7808CE2B-1C74-402F-9D79-D1ED46136925}" destId="{86D4A079-A060-46C8-A514-03A0B16350C4}" srcOrd="1" destOrd="0" presId="urn:microsoft.com/office/officeart/2005/8/layout/hierarchy2"/>
    <dgm:cxn modelId="{17844179-F147-4112-B012-9674297E0D12}" type="presParOf" srcId="{273D9390-E1E6-4480-8637-3FE535E70337}" destId="{9CA67758-A067-4E65-BA4B-C8A55DCD5B57}" srcOrd="2" destOrd="0" presId="urn:microsoft.com/office/officeart/2005/8/layout/hierarchy2"/>
    <dgm:cxn modelId="{DD869254-5ECF-4FA7-B203-E8FD8DE07DE3}" type="presParOf" srcId="{9CA67758-A067-4E65-BA4B-C8A55DCD5B57}" destId="{EA403976-5E03-459D-B062-68C8C9CBE60A}" srcOrd="0" destOrd="0" presId="urn:microsoft.com/office/officeart/2005/8/layout/hierarchy2"/>
    <dgm:cxn modelId="{ABA9533F-87B6-4250-B72B-AE7F0FCF0993}" type="presParOf" srcId="{273D9390-E1E6-4480-8637-3FE535E70337}" destId="{EADEE2DC-8CA5-4326-9E77-6C171154C0B2}" srcOrd="3" destOrd="0" presId="urn:microsoft.com/office/officeart/2005/8/layout/hierarchy2"/>
    <dgm:cxn modelId="{E9EE2EA9-83D1-4B09-8BF1-7338079645E9}" type="presParOf" srcId="{EADEE2DC-8CA5-4326-9E77-6C171154C0B2}" destId="{A8B5DC2F-79FC-4C2F-A7C3-A91EDB0B3A42}" srcOrd="0" destOrd="0" presId="urn:microsoft.com/office/officeart/2005/8/layout/hierarchy2"/>
    <dgm:cxn modelId="{71A368E4-5F62-44D4-8AB1-1F2653FF05F5}" type="presParOf" srcId="{EADEE2DC-8CA5-4326-9E77-6C171154C0B2}" destId="{2E53974A-7B97-44D9-8DE5-E98ECC4CCCB4}" srcOrd="1" destOrd="0" presId="urn:microsoft.com/office/officeart/2005/8/layout/hierarchy2"/>
    <dgm:cxn modelId="{0F387B82-93D6-4E50-B407-77A22F3FB214}" type="presParOf" srcId="{273D9390-E1E6-4480-8637-3FE535E70337}" destId="{3D256400-028E-4653-ADD5-D3B795EEDAA2}" srcOrd="4" destOrd="0" presId="urn:microsoft.com/office/officeart/2005/8/layout/hierarchy2"/>
    <dgm:cxn modelId="{93C9E826-5ACB-446F-9992-097BA2A77BD0}" type="presParOf" srcId="{3D256400-028E-4653-ADD5-D3B795EEDAA2}" destId="{33D70DA5-5F6E-46AD-9F75-CEE07DCF1678}" srcOrd="0" destOrd="0" presId="urn:microsoft.com/office/officeart/2005/8/layout/hierarchy2"/>
    <dgm:cxn modelId="{9BDD4494-F62B-4A7A-9F77-C06AB020A899}" type="presParOf" srcId="{273D9390-E1E6-4480-8637-3FE535E70337}" destId="{04A29A78-F4B6-4622-A0CD-C08D71B5774D}" srcOrd="5" destOrd="0" presId="urn:microsoft.com/office/officeart/2005/8/layout/hierarchy2"/>
    <dgm:cxn modelId="{382FF470-FA5C-4361-BF13-F055E47E3A60}" type="presParOf" srcId="{04A29A78-F4B6-4622-A0CD-C08D71B5774D}" destId="{E3F667C5-259E-4F99-BFDC-BF9B0D8F11F7}" srcOrd="0" destOrd="0" presId="urn:microsoft.com/office/officeart/2005/8/layout/hierarchy2"/>
    <dgm:cxn modelId="{F3DB88DC-4757-41F9-B838-A82E02F321F3}" type="presParOf" srcId="{04A29A78-F4B6-4622-A0CD-C08D71B5774D}" destId="{DEE3A89C-E359-46AE-8DB3-5C22F3188BDD}" srcOrd="1" destOrd="0" presId="urn:microsoft.com/office/officeart/2005/8/layout/hierarchy2"/>
  </dgm:cxnLst>
  <dgm:bg/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10D7-33DA-4ECA-9DB5-FA82C4FEC98A}">
      <dsp:nvSpPr>
        <dsp:cNvPr id="0" name=""/>
        <dsp:cNvSpPr/>
      </dsp:nvSpPr>
      <dsp:spPr>
        <a:xfrm>
          <a:off x="1514854" y="2169440"/>
          <a:ext cx="3767656" cy="1883828"/>
        </a:xfrm>
        <a:prstGeom prst="roundRect">
          <a:avLst>
            <a:gd name="adj" fmla="val 10000"/>
          </a:avLst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GT4 – Formação de Mão de Obra</a:t>
          </a:r>
        </a:p>
      </dsp:txBody>
      <dsp:txXfrm>
        <a:off x="1570029" y="2224615"/>
        <a:ext cx="3657306" cy="1773478"/>
      </dsp:txXfrm>
    </dsp:sp>
    <dsp:sp modelId="{17FD5906-5D2B-4701-BD1C-533617979F4B}">
      <dsp:nvSpPr>
        <dsp:cNvPr id="0" name=""/>
        <dsp:cNvSpPr/>
      </dsp:nvSpPr>
      <dsp:spPr>
        <a:xfrm rot="18289469">
          <a:off x="4716521" y="2000907"/>
          <a:ext cx="263904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639040" y="27246"/>
              </a:lnTo>
            </a:path>
          </a:pathLst>
        </a:custGeo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latin typeface="+mn-lt"/>
          </a:endParaRPr>
        </a:p>
      </dsp:txBody>
      <dsp:txXfrm>
        <a:off x="5970065" y="1962177"/>
        <a:ext cx="131952" cy="131952"/>
      </dsp:txXfrm>
    </dsp:sp>
    <dsp:sp modelId="{638A6394-CCAA-4D3C-B5C3-9201E4B1114F}">
      <dsp:nvSpPr>
        <dsp:cNvPr id="0" name=""/>
        <dsp:cNvSpPr/>
      </dsp:nvSpPr>
      <dsp:spPr>
        <a:xfrm>
          <a:off x="6789573" y="3038"/>
          <a:ext cx="3767656" cy="18838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Levantamento de Portifólio SENAI</a:t>
          </a:r>
        </a:p>
      </dsp:txBody>
      <dsp:txXfrm>
        <a:off x="6844748" y="58213"/>
        <a:ext cx="3657306" cy="1773478"/>
      </dsp:txXfrm>
    </dsp:sp>
    <dsp:sp modelId="{9CA67758-A067-4E65-BA4B-C8A55DCD5B57}">
      <dsp:nvSpPr>
        <dsp:cNvPr id="0" name=""/>
        <dsp:cNvSpPr/>
      </dsp:nvSpPr>
      <dsp:spPr>
        <a:xfrm>
          <a:off x="5282510" y="3084108"/>
          <a:ext cx="150706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07062" y="2724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000" kern="1200"/>
        </a:p>
      </dsp:txBody>
      <dsp:txXfrm>
        <a:off x="5998365" y="3073678"/>
        <a:ext cx="75353" cy="75353"/>
      </dsp:txXfrm>
    </dsp:sp>
    <dsp:sp modelId="{A8B5DC2F-79FC-4C2F-A7C3-A91EDB0B3A42}">
      <dsp:nvSpPr>
        <dsp:cNvPr id="0" name=""/>
        <dsp:cNvSpPr/>
      </dsp:nvSpPr>
      <dsp:spPr>
        <a:xfrm>
          <a:off x="6789573" y="2169440"/>
          <a:ext cx="3767656" cy="18838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Diagnóstico de estrutura Existente: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NAPI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I-Araucária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- INEP</a:t>
          </a:r>
        </a:p>
      </dsp:txBody>
      <dsp:txXfrm>
        <a:off x="6844748" y="2224615"/>
        <a:ext cx="3657306" cy="1773478"/>
      </dsp:txXfrm>
    </dsp:sp>
    <dsp:sp modelId="{3D256400-028E-4653-ADD5-D3B795EEDAA2}">
      <dsp:nvSpPr>
        <dsp:cNvPr id="0" name=""/>
        <dsp:cNvSpPr/>
      </dsp:nvSpPr>
      <dsp:spPr>
        <a:xfrm rot="3253625">
          <a:off x="4727109" y="4168826"/>
          <a:ext cx="26738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673890" y="2724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5997207" y="4129225"/>
        <a:ext cx="133694" cy="133694"/>
      </dsp:txXfrm>
    </dsp:sp>
    <dsp:sp modelId="{E3F667C5-259E-4F99-BFDC-BF9B0D8F11F7}">
      <dsp:nvSpPr>
        <dsp:cNvPr id="0" name=""/>
        <dsp:cNvSpPr/>
      </dsp:nvSpPr>
      <dsp:spPr>
        <a:xfrm>
          <a:off x="6845598" y="4338876"/>
          <a:ext cx="3767656" cy="18838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Bechmark</a:t>
          </a:r>
          <a:r>
            <a:rPr lang="pt-B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 de Informações e cursos Disponíveis</a:t>
          </a:r>
        </a:p>
      </dsp:txBody>
      <dsp:txXfrm>
        <a:off x="6900773" y="4394051"/>
        <a:ext cx="3657306" cy="177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707C4-FD7F-4E7F-AD3C-D2DB7A21F524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81CC-066F-4F0B-9649-1EE2CDB58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16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02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21159-018A-9510-D157-8FC2F354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31948-D0D4-0590-A88A-5506B31BA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735FFD-5AFE-5538-FCA9-98700A3A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4CEB7-F6E3-8264-392C-EA20AB54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04D68-EAD2-2745-2B71-C35D0377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7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F02FD-9CEF-35E0-4D6F-7B97C157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3A5EAD-4613-841E-1DC2-E6A4DEA6D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8CEB43-9D85-F415-5371-C48A603B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94378-5B81-D5A5-CECD-B2138CB6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075D1-D446-FB0D-0080-7EECFFA6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6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A61714-EEA8-B41B-656A-594FF11A2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29D004-D6EF-8F88-E8F6-6B57B51E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59155-0A5C-7BED-5DA8-985D2CD0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4E12F-228A-8532-447E-E44F4E79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BC1DDE-3284-D21E-221B-247A490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95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F9738-40DD-8C4B-5B39-AA781D84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77084-63A1-8B99-FC31-582D3F09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2FC0A-6BFE-8F81-5F77-66690DF7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F5745-2E1F-3F6B-EDA4-972521AE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F1961-EED4-3851-8D92-F6641547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0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E93CD-817C-FBB5-593B-7BB8B195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9BA09-CE85-F09E-E805-381251A4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DAD87-3370-DD95-D18B-8ACA996F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75894-D5AF-52D3-32A2-0A4C3905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63EB02-BBB4-2160-5495-621DE75E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C565-66D8-244C-CEFE-6A06CBB5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48AA4-A252-8643-33F2-D15963F3E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197E54-1978-61CC-AB1C-CCE7397D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53B96A-DECD-D9CC-750D-6552B8D2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13D05A-9398-F8BA-F739-68AA747F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0E9962-CCC4-D1BA-DA18-6A40617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EA579-0765-56C5-1972-8C622058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00110-C75C-FB3A-F7E0-63BD429F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C7928E-6FA3-C3E4-E006-D29EF4C31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2D6E7C-EDDF-FB5E-08E4-27A27324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76D272-99EE-6CCA-6976-98AE8F590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69142C-27BC-5C13-5187-10865B2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E502D5-56C5-CA06-995B-78B5C19E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B6D529-137B-0BB0-3988-7C95FF5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3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3436E-3C12-E8EE-73E7-6E5F1511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98744D-3352-D24F-D543-C399F4DF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E9502-DBBA-EC38-E8F0-BC1A4962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ED2726-4465-6251-E12D-6558B006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1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EDEF4B-C3A5-7461-B619-C05B51CE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1AF8F0-B24E-29B4-6C74-2DD32559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642D50-3710-9CFE-505B-B0B10E3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EA82D-4ED1-4AEE-7433-2C318988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81DD-4180-6949-998B-7BA6DF6A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3F3C81-F9E5-0A12-A250-B1002E77C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6061B8-FF49-EF3E-9EC2-4C5F3ACA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08AC0F-CC51-457E-59CB-F613305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E9732B-A957-082D-38F1-83B65C6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8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2CBA-6BC4-8B83-908F-8DFF4DA8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2303B1-3C79-0870-1661-EAF0CA36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10CF8-DC69-DC4C-DC15-BCD853346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56B551-B402-DBA5-F09B-A0843D25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37FA5D-8E87-C7EB-A321-63A0738A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5F20E-28A8-29D9-F89C-3FAF2E92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544587-A5ED-A79E-28C1-ED94C54E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D986C1-C635-AA2E-5B70-4D29876A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A244E-AE5E-62EC-0999-D16CE1BBB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02BE-7886-4ED7-808B-02C1560BF137}" type="datetimeFigureOut">
              <a:rPr lang="pt-BR" smtClean="0"/>
              <a:t>28/06/2024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076E4-E82C-337B-0F96-ED7686548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E1370-D566-FB18-52F0-EABA783D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18" Type="http://schemas.openxmlformats.org/officeDocument/2006/relationships/image" Target="../media/image12.png"/><Relationship Id="rId3" Type="http://schemas.openxmlformats.org/officeDocument/2006/relationships/image" Target="../media/image24.jpeg"/><Relationship Id="rId21" Type="http://schemas.openxmlformats.org/officeDocument/2006/relationships/image" Target="../media/image21.svg"/><Relationship Id="rId7" Type="http://schemas.openxmlformats.org/officeDocument/2006/relationships/image" Target="../media/image23.svg"/><Relationship Id="rId12" Type="http://schemas.openxmlformats.org/officeDocument/2006/relationships/image" Target="../media/image16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DD31AD8-2838-25E5-D823-A7BC1F89F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795272"/>
              </p:ext>
            </p:extLst>
          </p:nvPr>
        </p:nvGraphicFramePr>
        <p:xfrm>
          <a:off x="50904" y="574905"/>
          <a:ext cx="12072084" cy="6222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197B366-0631-03B5-350A-B286E6B6A150}"/>
              </a:ext>
            </a:extLst>
          </p:cNvPr>
          <p:cNvGrpSpPr/>
          <p:nvPr/>
        </p:nvGrpSpPr>
        <p:grpSpPr>
          <a:xfrm>
            <a:off x="0" y="0"/>
            <a:ext cx="12192000" cy="643914"/>
            <a:chOff x="0" y="0"/>
            <a:chExt cx="12192000" cy="64391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215187B-D95F-203E-1250-2032A22C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"/>
              <a:ext cx="12192000" cy="64358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512F7F8-6E3A-E1A0-50CF-50AF4AF53947}"/>
                </a:ext>
              </a:extLst>
            </p:cNvPr>
            <p:cNvSpPr txBox="1"/>
            <p:nvPr/>
          </p:nvSpPr>
          <p:spPr>
            <a:xfrm>
              <a:off x="241540" y="0"/>
              <a:ext cx="8203720" cy="400110"/>
            </a:xfrm>
            <a:prstGeom prst="rect">
              <a:avLst/>
            </a:prstGeom>
            <a:solidFill>
              <a:srgbClr val="001B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ORGANORAMA DE TRABALHO DOS GT´S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96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F4236-6DA9-E5A7-A782-28DC8FA5B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E4CA45-FDE7-9DF2-A374-E507D4822F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858F56-8469-4793-F24E-789D28451E81}"/>
              </a:ext>
            </a:extLst>
          </p:cNvPr>
          <p:cNvSpPr txBox="1"/>
          <p:nvPr/>
        </p:nvSpPr>
        <p:spPr>
          <a:xfrm>
            <a:off x="76548" y="2341925"/>
            <a:ext cx="1204147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		Buscar recursos oriundos de emendas parlamentares para desenvolver centros de formação</a:t>
            </a:r>
          </a:p>
          <a:p>
            <a:pPr lvl="1"/>
            <a:endParaRPr lang="pt-BR" sz="1600" b="1" u="sng" dirty="0"/>
          </a:p>
          <a:p>
            <a:pPr lvl="1"/>
            <a:r>
              <a:rPr lang="pt-BR" sz="1400" b="1" dirty="0"/>
              <a:t>Atualizações:</a:t>
            </a:r>
          </a:p>
          <a:p>
            <a:pPr lvl="1"/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O Acesso ao recurso para subsidiar formação e ensino especializado e desenvolver material técnico é mais fácil via secretarias estaduais (SETI)</a:t>
            </a:r>
          </a:p>
          <a:p>
            <a:pPr marL="742950" lvl="1" indent="-285750">
              <a:buFontTx/>
              <a:buChar char="-"/>
            </a:pPr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Esse tema tem que entrar como sistema de Inovação!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8078EC-3B3E-9E05-B650-551CCFFAE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B161308-A0D3-F36E-A044-E545ED4549E5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</p:spTree>
    <p:extLst>
      <p:ext uri="{BB962C8B-B14F-4D97-AF65-F5344CB8AC3E}">
        <p14:creationId xmlns:p14="http://schemas.microsoft.com/office/powerpoint/2010/main" val="252460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2063C-5848-9886-53B9-705050FC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22ACC3-AA8C-9754-F1C6-CBC2A55082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30BB96-4317-2489-E06F-311CA9512E3E}"/>
              </a:ext>
            </a:extLst>
          </p:cNvPr>
          <p:cNvSpPr txBox="1"/>
          <p:nvPr/>
        </p:nvSpPr>
        <p:spPr>
          <a:xfrm>
            <a:off x="76548" y="2083132"/>
            <a:ext cx="120414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				Parcerias com SENAI   </a:t>
            </a:r>
          </a:p>
          <a:p>
            <a:pPr lvl="1">
              <a:lnSpc>
                <a:spcPct val="150000"/>
              </a:lnSpc>
            </a:pPr>
            <a:endParaRPr lang="pt-BR" b="1" u="sng" dirty="0"/>
          </a:p>
          <a:p>
            <a:pPr lvl="1">
              <a:lnSpc>
                <a:spcPct val="150000"/>
              </a:lnSpc>
            </a:pPr>
            <a:r>
              <a:rPr lang="pt-BR" b="1" u="sng" dirty="0"/>
              <a:t>Ações:</a:t>
            </a:r>
            <a:endParaRPr lang="pt-BR" sz="1400" dirty="0"/>
          </a:p>
          <a:p>
            <a:pPr lvl="1">
              <a:lnSpc>
                <a:spcPct val="150000"/>
              </a:lnSpc>
            </a:pPr>
            <a:r>
              <a:rPr lang="pt-BR" sz="1400" dirty="0"/>
              <a:t>- Cursos de aperfeiçoamento;</a:t>
            </a:r>
          </a:p>
          <a:p>
            <a:pPr lvl="1">
              <a:lnSpc>
                <a:spcPct val="150000"/>
              </a:lnSpc>
            </a:pPr>
            <a:endParaRPr lang="pt-BR" sz="1400" dirty="0"/>
          </a:p>
          <a:p>
            <a:pPr lvl="1">
              <a:lnSpc>
                <a:spcPct val="150000"/>
              </a:lnSpc>
            </a:pPr>
            <a:r>
              <a:rPr lang="pt-BR" sz="1400" dirty="0"/>
              <a:t>- Criar parceria para cursos específicos de formação de montadores, sistemistas e carpinteiros.</a:t>
            </a:r>
          </a:p>
          <a:p>
            <a:pPr lvl="2">
              <a:lnSpc>
                <a:spcPct val="150000"/>
              </a:lnSpc>
            </a:pPr>
            <a:r>
              <a:rPr lang="pt-BR" sz="1400" dirty="0"/>
              <a:t>- Senai tem autonomia para criação de cursos técnicos, basta darmos a orientação correta.</a:t>
            </a:r>
          </a:p>
          <a:p>
            <a:pPr lvl="1">
              <a:lnSpc>
                <a:spcPct val="150000"/>
              </a:lnSpc>
            </a:pPr>
            <a:r>
              <a:rPr lang="pt-BR" sz="1400" dirty="0"/>
              <a:t>	- Através do material técnico, compartilhado via plataforma, será </a:t>
            </a:r>
            <a:r>
              <a:rPr lang="pt-BR" sz="1400" dirty="0" err="1"/>
              <a:t>possivel</a:t>
            </a:r>
            <a:r>
              <a:rPr lang="pt-BR" sz="1400" dirty="0"/>
              <a:t> criar os conteúdos e materiais para os cursos.</a:t>
            </a:r>
          </a:p>
          <a:p>
            <a:pPr lvl="1">
              <a:lnSpc>
                <a:spcPct val="150000"/>
              </a:lnSpc>
            </a:pPr>
            <a:r>
              <a:rPr lang="pt-BR" sz="1400" dirty="0"/>
              <a:t>	- </a:t>
            </a:r>
            <a:r>
              <a:rPr lang="pt-BR" sz="1400" dirty="0">
                <a:solidFill>
                  <a:prstClr val="black"/>
                </a:solidFill>
                <a:latin typeface="Calibri" panose="020F0502020204030204"/>
              </a:rPr>
              <a:t>Precisamos garantir, via instituições de classe, a participação da iniciativa privada no desenvolvimento e engajamento dos novos cursos. </a:t>
            </a:r>
            <a:endParaRPr lang="pt-BR" sz="1600" dirty="0"/>
          </a:p>
          <a:p>
            <a:pPr lvl="1"/>
            <a:endParaRPr lang="pt-BR" sz="1400" dirty="0"/>
          </a:p>
          <a:p>
            <a:pPr lvl="1"/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8589B1D-BF20-47AC-3006-B8C0E6AAF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8C41B0-1E74-FD23-B512-3816CB9698EE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</p:spTree>
    <p:extLst>
      <p:ext uri="{BB962C8B-B14F-4D97-AF65-F5344CB8AC3E}">
        <p14:creationId xmlns:p14="http://schemas.microsoft.com/office/powerpoint/2010/main" val="378802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F221F-0408-E7C4-EAD1-936790D81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61891F2-6B2F-9234-A634-D8A2DB545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E9812C-C04F-2B8C-BF31-56EFC329DB80}"/>
              </a:ext>
            </a:extLst>
          </p:cNvPr>
          <p:cNvSpPr txBox="1"/>
          <p:nvPr/>
        </p:nvSpPr>
        <p:spPr>
          <a:xfrm>
            <a:off x="4638036" y="4975332"/>
            <a:ext cx="40246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500" b="1" dirty="0"/>
              <a:t>Plataforma</a:t>
            </a:r>
          </a:p>
          <a:p>
            <a:pPr lvl="1"/>
            <a:r>
              <a:rPr lang="pt-BR" sz="1300" u="sng" dirty="0"/>
              <a:t>Ações:</a:t>
            </a:r>
          </a:p>
          <a:p>
            <a:pPr lvl="1"/>
            <a:r>
              <a:rPr lang="pt-BR" sz="1300" dirty="0"/>
              <a:t>a. Definir nome e Domínio</a:t>
            </a:r>
          </a:p>
          <a:p>
            <a:pPr lvl="1"/>
            <a:r>
              <a:rPr lang="pt-BR" sz="1300" dirty="0"/>
              <a:t>b. Revisar os módulos de material e consulta</a:t>
            </a:r>
          </a:p>
          <a:p>
            <a:pPr lvl="1"/>
            <a:r>
              <a:rPr lang="pt-BR" sz="1300" dirty="0"/>
              <a:t>c. Material para divulgação</a:t>
            </a:r>
          </a:p>
          <a:p>
            <a:pPr lvl="1"/>
            <a:r>
              <a:rPr lang="pt-BR" sz="1300" dirty="0"/>
              <a:t>d. Cronograma</a:t>
            </a:r>
          </a:p>
          <a:p>
            <a:pPr lvl="1"/>
            <a:r>
              <a:rPr lang="pt-BR" sz="1300" dirty="0"/>
              <a:t>e. Gestão e manutenção</a:t>
            </a:r>
          </a:p>
          <a:p>
            <a:pPr lvl="1"/>
            <a:endParaRPr lang="pt-BR" sz="1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00D1AE-7495-6AE4-88D4-ED04E9A564FA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1B6B40-6135-838C-5D2A-654F7BF9A98F}"/>
              </a:ext>
            </a:extLst>
          </p:cNvPr>
          <p:cNvSpPr txBox="1"/>
          <p:nvPr/>
        </p:nvSpPr>
        <p:spPr>
          <a:xfrm>
            <a:off x="4048517" y="2772392"/>
            <a:ext cx="644561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PLATAFORMA </a:t>
            </a:r>
            <a:b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</a:b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MADEIRA INTELIGENTE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AEC59BB-8A5F-7B2D-2D59-07E7AF6274F3}"/>
              </a:ext>
            </a:extLst>
          </p:cNvPr>
          <p:cNvGrpSpPr/>
          <p:nvPr/>
        </p:nvGrpSpPr>
        <p:grpSpPr>
          <a:xfrm>
            <a:off x="1920351" y="1944463"/>
            <a:ext cx="8052322" cy="2835942"/>
            <a:chOff x="2127377" y="2023955"/>
            <a:chExt cx="8051366" cy="2561314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242340D4-24E2-8753-F510-A3BB3C91540C}"/>
                </a:ext>
              </a:extLst>
            </p:cNvPr>
            <p:cNvCxnSpPr/>
            <p:nvPr/>
          </p:nvCxnSpPr>
          <p:spPr>
            <a:xfrm>
              <a:off x="2146039" y="2023955"/>
              <a:ext cx="0" cy="2561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C76027BE-D811-884C-E13D-26A0197A3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039" y="2039575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73D2C3E5-63C0-7C48-7911-A89F1A36B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377" y="4579877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96C9AA06-AE01-B0B6-AF9E-E34807813E5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81" y="2039575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8754060-3667-59AD-A59A-DF263CE4D2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574" y="4090856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7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703211"/>
            <a:ext cx="505496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FASES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332616"/>
            <a:ext cx="360125" cy="4534262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11948542" y="-8878"/>
            <a:ext cx="264039" cy="2119536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9089" y="1696422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3C3A897-2EAD-4DC3-8DCC-97C9C20AE86A}"/>
              </a:ext>
            </a:extLst>
          </p:cNvPr>
          <p:cNvGrpSpPr/>
          <p:nvPr/>
        </p:nvGrpSpPr>
        <p:grpSpPr>
          <a:xfrm>
            <a:off x="2442035" y="2412760"/>
            <a:ext cx="1896023" cy="2302314"/>
            <a:chOff x="4362450" y="2552497"/>
            <a:chExt cx="2455376" cy="2981528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94E5E018-7BA1-4F44-B8A8-D20948D0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A5D30E6B-540A-4DE8-8FE8-5A4F463F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B8B91C1-75C7-4B90-A44A-31596F2E51E9}"/>
              </a:ext>
            </a:extLst>
          </p:cNvPr>
          <p:cNvGrpSpPr/>
          <p:nvPr/>
        </p:nvGrpSpPr>
        <p:grpSpPr>
          <a:xfrm>
            <a:off x="5408680" y="2332616"/>
            <a:ext cx="1896023" cy="2302314"/>
            <a:chOff x="4362450" y="2552497"/>
            <a:chExt cx="2455376" cy="2981528"/>
          </a:xfrm>
        </p:grpSpPr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C88A51B3-CDAA-4496-895C-2D84DA8C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F154A1C-2520-4383-B31D-CBE2C5F2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CDA2ABC-0546-4BFE-BBC4-7EC02BA49D95}"/>
              </a:ext>
            </a:extLst>
          </p:cNvPr>
          <p:cNvGrpSpPr/>
          <p:nvPr/>
        </p:nvGrpSpPr>
        <p:grpSpPr>
          <a:xfrm>
            <a:off x="8438870" y="2332616"/>
            <a:ext cx="1896023" cy="2302314"/>
            <a:chOff x="4362450" y="2552497"/>
            <a:chExt cx="2455376" cy="2981528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3D944F3A-8AE4-4869-8DAB-40D3D917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457DC01D-4C98-4237-BA75-1E52EEFE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665CCCE9-13BB-4EBF-AA02-C086575FFE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7703" y="2913578"/>
            <a:ext cx="699574" cy="803766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5B194B06-C5C9-44E3-8979-EC32E6AE35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50386" y="2904842"/>
            <a:ext cx="765182" cy="74759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7EF37B23-C187-4413-8F6F-97778DB099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21211" y="2852424"/>
            <a:ext cx="838893" cy="88149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5DDA07-755F-4D2B-B3AE-18B989BAF22E}"/>
              </a:ext>
            </a:extLst>
          </p:cNvPr>
          <p:cNvSpPr txBox="1"/>
          <p:nvPr/>
        </p:nvSpPr>
        <p:spPr>
          <a:xfrm>
            <a:off x="2382175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A4AB81-FD46-4833-98A9-649D15437EB7}"/>
              </a:ext>
            </a:extLst>
          </p:cNvPr>
          <p:cNvSpPr txBox="1"/>
          <p:nvPr/>
        </p:nvSpPr>
        <p:spPr>
          <a:xfrm>
            <a:off x="540905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230F2A-E345-464D-A71A-0601DB7D5313}"/>
              </a:ext>
            </a:extLst>
          </p:cNvPr>
          <p:cNvSpPr txBox="1"/>
          <p:nvPr/>
        </p:nvSpPr>
        <p:spPr>
          <a:xfrm>
            <a:off x="844229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9B2396E3-B8F4-4610-93A0-466AEE98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350267" y="-1819237"/>
            <a:ext cx="614265" cy="42447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905736-9EA3-4B5D-92C5-B1B6EBE0743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41F964D-C67C-ED80-A865-4986E46656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9026F0-62F2-03BB-D7D2-87FBFD4D839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7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202467"/>
            <a:ext cx="208072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A204A"/>
                </a:solidFill>
                <a:latin typeface="Branding Black" panose="00000A00000000000000" pitchFamily="50" charset="0"/>
              </a:rPr>
              <a:t>ETAPAS</a:t>
            </a:r>
            <a:endParaRPr lang="pt-BR" sz="3600" b="1" dirty="0">
              <a:solidFill>
                <a:srgbClr val="F59E33"/>
              </a:solidFill>
              <a:latin typeface="Branding Black" panose="00000A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16CAA0-E113-440B-AC4B-52962D05B5FE}"/>
              </a:ext>
            </a:extLst>
          </p:cNvPr>
          <p:cNvSpPr txBox="1"/>
          <p:nvPr/>
        </p:nvSpPr>
        <p:spPr>
          <a:xfrm>
            <a:off x="1903965" y="1727931"/>
            <a:ext cx="5734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Especificação da plataforma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Identidade, marca e domínio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conteúdo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usuários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institucional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especialistas (eng., arquiteto etc.)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empresas da cadeia produtiva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ativos (instituições e infra tecnológica)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cases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normas e políticas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métodos construtivos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tendências e tecnologias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Capital Humano (</a:t>
            </a:r>
            <a:r>
              <a:rPr lang="pt-BR" dirty="0" err="1">
                <a:solidFill>
                  <a:schemeClr val="accent2"/>
                </a:solidFill>
              </a:rPr>
              <a:t>pesqu</a:t>
            </a:r>
            <a:r>
              <a:rPr lang="pt-BR">
                <a:solidFill>
                  <a:schemeClr val="accent2"/>
                </a:solidFill>
              </a:rPr>
              <a:t>., </a:t>
            </a:r>
            <a:r>
              <a:rPr lang="pt-BR" dirty="0">
                <a:solidFill>
                  <a:schemeClr val="accent2"/>
                </a:solidFill>
              </a:rPr>
              <a:t>I Araucária)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artigos técnico-científicos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eventos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A6DAB3-BAAA-40CD-8053-9BFFA78C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09" y="0"/>
            <a:ext cx="502608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696810"/>
            <a:ext cx="360125" cy="4170068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7034505" y="0"/>
            <a:ext cx="264039" cy="2998113"/>
          </a:xfrm>
          <a:prstGeom prst="rect">
            <a:avLst/>
          </a:prstGeom>
          <a:solidFill>
            <a:srgbClr val="F07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535E849-11BD-91A7-5AC7-B0FEAB5CD4D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D809BD18-C968-2487-208B-DDBC34928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7CD7F7-1265-A0A9-06D2-4BEDD72F3177}"/>
              </a:ext>
            </a:extLst>
          </p:cNvPr>
          <p:cNvGrpSpPr>
            <a:grpSpLocks noChangeAspect="1"/>
          </p:cNvGrpSpPr>
          <p:nvPr/>
        </p:nvGrpSpPr>
        <p:grpSpPr>
          <a:xfrm>
            <a:off x="3353466" y="335764"/>
            <a:ext cx="432000" cy="524574"/>
            <a:chOff x="2442035" y="2412760"/>
            <a:chExt cx="1896023" cy="230231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814300F-1E6A-CA7C-3057-2EB42777F7B5}"/>
                </a:ext>
              </a:extLst>
            </p:cNvPr>
            <p:cNvGrpSpPr/>
            <p:nvPr/>
          </p:nvGrpSpPr>
          <p:grpSpPr>
            <a:xfrm>
              <a:off x="2442035" y="2412760"/>
              <a:ext cx="1896023" cy="2302314"/>
              <a:chOff x="4362450" y="2552497"/>
              <a:chExt cx="2455376" cy="2981528"/>
            </a:xfrm>
          </p:grpSpPr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8C81CC72-BABD-D632-2DF3-08B9FEECD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E8C99F-DF55-5D05-AF08-D9F15E407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A85ECE0D-4D0D-0C6E-825F-C8B51D9B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997703" y="2913578"/>
              <a:ext cx="699574" cy="803766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60D7BC5-3F21-3D34-8DBB-4C88C1045144}"/>
              </a:ext>
            </a:extLst>
          </p:cNvPr>
          <p:cNvGrpSpPr>
            <a:grpSpLocks noChangeAspect="1"/>
          </p:cNvGrpSpPr>
          <p:nvPr/>
        </p:nvGrpSpPr>
        <p:grpSpPr>
          <a:xfrm>
            <a:off x="5992660" y="335764"/>
            <a:ext cx="432000" cy="524574"/>
            <a:chOff x="8438870" y="2332616"/>
            <a:chExt cx="1896023" cy="2302314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A4B5083-D345-AE84-626D-8A1CE625B7FA}"/>
                </a:ext>
              </a:extLst>
            </p:cNvPr>
            <p:cNvGrpSpPr/>
            <p:nvPr/>
          </p:nvGrpSpPr>
          <p:grpSpPr>
            <a:xfrm>
              <a:off x="843887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D72B8C65-2B28-7B25-EE19-CECD38BFE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4C201A72-B9C8-11AF-BD73-656F6F360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2E73B770-59B4-2F84-BCCE-B1755A7F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950386" y="2904842"/>
              <a:ext cx="765182" cy="747591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AF29894-AE4A-974B-E3CF-96D0A1879A74}"/>
              </a:ext>
            </a:extLst>
          </p:cNvPr>
          <p:cNvGrpSpPr>
            <a:grpSpLocks noChangeAspect="1"/>
          </p:cNvGrpSpPr>
          <p:nvPr/>
        </p:nvGrpSpPr>
        <p:grpSpPr>
          <a:xfrm>
            <a:off x="4673063" y="335764"/>
            <a:ext cx="432000" cy="524574"/>
            <a:chOff x="5408680" y="2332616"/>
            <a:chExt cx="1896023" cy="230231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B8CCFC17-DC12-91ED-A7DB-1F682E396859}"/>
                </a:ext>
              </a:extLst>
            </p:cNvPr>
            <p:cNvGrpSpPr/>
            <p:nvPr/>
          </p:nvGrpSpPr>
          <p:grpSpPr>
            <a:xfrm>
              <a:off x="540868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8F5FB2F9-EBDC-954C-D32B-76A951A80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FA566950-E8EF-AED6-DCE3-67883AB9E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5442E5A8-C2D4-7053-DE44-CFF271C3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921211" y="2852424"/>
              <a:ext cx="838893" cy="881493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255FF9-FA89-8510-9725-77077BEB2D55}"/>
              </a:ext>
            </a:extLst>
          </p:cNvPr>
          <p:cNvSpPr txBox="1"/>
          <p:nvPr/>
        </p:nvSpPr>
        <p:spPr>
          <a:xfrm>
            <a:off x="2975466" y="808033"/>
            <a:ext cx="11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1E4594F-663F-04A2-5C0F-054CBF79D342}"/>
              </a:ext>
            </a:extLst>
          </p:cNvPr>
          <p:cNvSpPr txBox="1"/>
          <p:nvPr/>
        </p:nvSpPr>
        <p:spPr>
          <a:xfrm>
            <a:off x="4421063" y="808033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801253-C877-27E1-936C-3C5FFADDCF69}"/>
              </a:ext>
            </a:extLst>
          </p:cNvPr>
          <p:cNvSpPr txBox="1"/>
          <p:nvPr/>
        </p:nvSpPr>
        <p:spPr>
          <a:xfrm>
            <a:off x="5614660" y="808033"/>
            <a:ext cx="118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</p:spTree>
    <p:extLst>
      <p:ext uri="{BB962C8B-B14F-4D97-AF65-F5344CB8AC3E}">
        <p14:creationId xmlns:p14="http://schemas.microsoft.com/office/powerpoint/2010/main" val="41305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2FAF0CC-1DD2-48D1-9038-BFD5F2050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4717" y="5901023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E88D189-E1A1-4C4F-B54E-0C37E1949867}"/>
              </a:ext>
            </a:extLst>
          </p:cNvPr>
          <p:cNvSpPr/>
          <p:nvPr/>
        </p:nvSpPr>
        <p:spPr>
          <a:xfrm rot="10800000">
            <a:off x="-6391" y="3859887"/>
            <a:ext cx="264039" cy="2998113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DF0E9-E487-4B24-8FE8-83E3856C1BFC}"/>
              </a:ext>
            </a:extLst>
          </p:cNvPr>
          <p:cNvSpPr/>
          <p:nvPr/>
        </p:nvSpPr>
        <p:spPr>
          <a:xfrm>
            <a:off x="11927961" y="0"/>
            <a:ext cx="264039" cy="2304661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CD2B02B-3361-4126-8CD9-0BDC3F788D9D}"/>
              </a:ext>
            </a:extLst>
          </p:cNvPr>
          <p:cNvSpPr txBox="1"/>
          <p:nvPr/>
        </p:nvSpPr>
        <p:spPr>
          <a:xfrm>
            <a:off x="6759891" y="778220"/>
            <a:ext cx="50549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BACKLOG INICIAL </a:t>
            </a:r>
            <a:r>
              <a:rPr lang="pt-BR" sz="3600" b="1" dirty="0">
                <a:solidFill>
                  <a:srgbClr val="F28F32"/>
                </a:solidFill>
                <a:latin typeface="Branding Black" panose="00000A00000000000000" pitchFamily="50" charset="0"/>
              </a:rPr>
              <a:t>PREVISÃO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7079FA0-5F73-4DBE-827F-2996AC904AA0}"/>
              </a:ext>
            </a:extLst>
          </p:cNvPr>
          <p:cNvSpPr txBox="1"/>
          <p:nvPr/>
        </p:nvSpPr>
        <p:spPr>
          <a:xfrm>
            <a:off x="6759891" y="2162573"/>
            <a:ext cx="4811623" cy="35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mês: especificação da plataforma (etapa determinante do orçamento e cronograma).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2 meses: identidade, marca e domínio.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conteúdo.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usuários.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a 6 meses: módulos funcionais (depende da complexidade).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B8D5ABCC-D3CF-4ACB-85A4-CFDE88C15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5257" y="808293"/>
            <a:ext cx="590670" cy="16291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07B485-DA33-2AD7-0256-285B340D83D0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983EE1F-10BD-A9BD-AFF1-836E585DA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9AEE8-5FBB-9AF0-B8FC-82538D5C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285665-6DFA-0D7C-BDA5-01748A4173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72AC89-3100-C8E0-3687-95069D1841F2}"/>
              </a:ext>
            </a:extLst>
          </p:cNvPr>
          <p:cNvSpPr txBox="1"/>
          <p:nvPr/>
        </p:nvSpPr>
        <p:spPr>
          <a:xfrm>
            <a:off x="76548" y="2040001"/>
            <a:ext cx="1204147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		Realização de Diagnóstico de cursos, pesquisadores e grupos de pesquisa já existentes</a:t>
            </a:r>
          </a:p>
          <a:p>
            <a:pPr lvl="1"/>
            <a:endParaRPr lang="pt-BR" sz="1800" b="1" dirty="0"/>
          </a:p>
          <a:p>
            <a:pPr lvl="1"/>
            <a:endParaRPr lang="pt-BR" b="1" dirty="0"/>
          </a:p>
          <a:p>
            <a:pPr lvl="1"/>
            <a:endParaRPr lang="pt-BR" sz="1300" dirty="0"/>
          </a:p>
          <a:p>
            <a:pPr marL="742950" lvl="1" indent="-285750">
              <a:buFontTx/>
              <a:buChar char="-"/>
            </a:pPr>
            <a:r>
              <a:rPr lang="pt-BR" sz="1300" dirty="0"/>
              <a:t>Manter listas atualizadas e buscar novas informações à nível Nacional</a:t>
            </a:r>
          </a:p>
          <a:p>
            <a:pPr lvl="2"/>
            <a:endParaRPr lang="pt-BR" sz="1300" dirty="0"/>
          </a:p>
          <a:p>
            <a:pPr marL="1200150" lvl="2" indent="-285750">
              <a:buFontTx/>
              <a:buChar char="-"/>
            </a:pPr>
            <a:r>
              <a:rPr lang="pt-BR" sz="1300" dirty="0"/>
              <a:t>Informações: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Laboratórios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Infra estrutura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Industrias do Setor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Entidades envolvidas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Normas e Regulamentos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Grupos de Discussão da ABNT e principais normas sendo discutidas</a:t>
            </a:r>
          </a:p>
          <a:p>
            <a:pPr marL="1657350" lvl="3" indent="-285750">
              <a:buFontTx/>
              <a:buChar char="-"/>
            </a:pPr>
            <a:r>
              <a:rPr lang="pt-BR" sz="1300" dirty="0" err="1"/>
              <a:t>DATEC´s</a:t>
            </a:r>
            <a:r>
              <a:rPr lang="pt-BR" sz="1300" dirty="0"/>
              <a:t> e </a:t>
            </a:r>
            <a:r>
              <a:rPr lang="pt-BR" sz="1300" dirty="0" err="1"/>
              <a:t>ITA´s</a:t>
            </a:r>
            <a:endParaRPr lang="pt-BR" sz="1300" dirty="0"/>
          </a:p>
          <a:p>
            <a:pPr lvl="2"/>
            <a:endParaRPr lang="pt-BR" sz="1300" dirty="0"/>
          </a:p>
          <a:p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410BAD-F163-425D-5EB7-89E06E883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56ADA0E-A61E-9595-208B-59C9AF0308EB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</p:spTree>
    <p:extLst>
      <p:ext uri="{BB962C8B-B14F-4D97-AF65-F5344CB8AC3E}">
        <p14:creationId xmlns:p14="http://schemas.microsoft.com/office/powerpoint/2010/main" val="1737290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9AEE8-5FBB-9AF0-B8FC-82538D5C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87EAB4-0BE0-3381-1716-890612A7C7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F72AC89-3100-C8E0-3687-95069D1841F2}"/>
              </a:ext>
            </a:extLst>
          </p:cNvPr>
          <p:cNvSpPr txBox="1"/>
          <p:nvPr/>
        </p:nvSpPr>
        <p:spPr>
          <a:xfrm>
            <a:off x="76548" y="2074507"/>
            <a:ext cx="120414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			Buscar Ministério da Educação (INEP) para levantamento de cursos superiores</a:t>
            </a:r>
          </a:p>
          <a:p>
            <a:pPr lvl="1"/>
            <a:endParaRPr lang="pt-BR" sz="1300" u="sng" dirty="0"/>
          </a:p>
          <a:p>
            <a:pPr lvl="1"/>
            <a:endParaRPr lang="pt-BR" sz="1300" u="sng" dirty="0"/>
          </a:p>
          <a:p>
            <a:pPr lvl="1"/>
            <a:r>
              <a:rPr lang="pt-BR" sz="1300" dirty="0"/>
              <a:t>- Cursos ligados a </a:t>
            </a:r>
            <a:r>
              <a:rPr lang="pt-BR" sz="1300" dirty="0" err="1"/>
              <a:t>Materia</a:t>
            </a:r>
            <a:r>
              <a:rPr lang="pt-BR" sz="1300" dirty="0"/>
              <a:t> prima, Engenharia e Arquitetura;</a:t>
            </a:r>
          </a:p>
          <a:p>
            <a:pPr lvl="1"/>
            <a:r>
              <a:rPr lang="pt-BR" sz="1300" dirty="0"/>
              <a:t>- Vamos ampliar a base da lista para nível nacional?</a:t>
            </a:r>
          </a:p>
          <a:p>
            <a:pPr lvl="1"/>
            <a:endParaRPr lang="pt-BR" sz="1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410BAD-F163-425D-5EB7-89E06E883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92BAF2-19CA-C251-1710-F0FE4DD06917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</p:spTree>
    <p:extLst>
      <p:ext uri="{BB962C8B-B14F-4D97-AF65-F5344CB8AC3E}">
        <p14:creationId xmlns:p14="http://schemas.microsoft.com/office/powerpoint/2010/main" val="196164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2420C-3AA1-C726-B925-C7973753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F032A0-3DE1-562C-273E-AB4FBDB392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B681FEB-1F72-03DF-06DF-197CD636750E}"/>
              </a:ext>
            </a:extLst>
          </p:cNvPr>
          <p:cNvSpPr txBox="1"/>
          <p:nvPr/>
        </p:nvSpPr>
        <p:spPr>
          <a:xfrm>
            <a:off x="76548" y="1996868"/>
            <a:ext cx="12041471" cy="401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			Criar um grande “Manual do proprietário” para Manutenção</a:t>
            </a:r>
          </a:p>
          <a:p>
            <a:pPr lvl="1"/>
            <a:endParaRPr lang="pt-BR" sz="1300" u="sng" dirty="0"/>
          </a:p>
          <a:p>
            <a:pPr lvl="1"/>
            <a:endParaRPr lang="pt-BR" sz="1000" dirty="0"/>
          </a:p>
          <a:p>
            <a:pPr lvl="1">
              <a:lnSpc>
                <a:spcPct val="150000"/>
              </a:lnSpc>
            </a:pPr>
            <a:r>
              <a:rPr lang="pt-BR" sz="2000" b="1" dirty="0"/>
              <a:t>Ações: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	- Cobrar as empresas participantes dos </a:t>
            </a:r>
            <a:r>
              <a:rPr lang="pt-BR" sz="1400" dirty="0" err="1"/>
              <a:t>GT´s</a:t>
            </a:r>
            <a:r>
              <a:rPr lang="pt-BR" sz="1400" dirty="0"/>
              <a:t> para enviarem  seu material orientativo, disponibilizado aos clientes sobre as manutenções e particularidades dos sistemas construtivos;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	- </a:t>
            </a:r>
            <a:r>
              <a:rPr lang="pt-BR" sz="1400" b="1" dirty="0"/>
              <a:t>ABCLS (Associação Brasileira de Construção Leve e Sustentável – </a:t>
            </a:r>
            <a:r>
              <a:rPr lang="pt-BR" sz="1400" b="1" dirty="0" err="1"/>
              <a:t>Drywall</a:t>
            </a:r>
            <a:r>
              <a:rPr lang="pt-BR" sz="1400" b="1" dirty="0"/>
              <a:t>, </a:t>
            </a:r>
            <a:r>
              <a:rPr lang="pt-BR" sz="1400" b="1" dirty="0" err="1"/>
              <a:t>Stellframe</a:t>
            </a:r>
            <a:r>
              <a:rPr lang="pt-BR" sz="1400" b="1" dirty="0"/>
              <a:t>, </a:t>
            </a:r>
            <a:r>
              <a:rPr lang="pt-BR" sz="1400" b="1" dirty="0" err="1"/>
              <a:t>woodframe</a:t>
            </a:r>
            <a:r>
              <a:rPr lang="pt-BR" sz="1400" dirty="0"/>
              <a:t>) irá compartilhar conosco os materiais técnicos;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	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	- Já estamos em contato com a Luana da comissão organizadora do </a:t>
            </a:r>
            <a:r>
              <a:rPr lang="pt-BR" sz="1400" b="1" dirty="0"/>
              <a:t>Congresso de </a:t>
            </a:r>
            <a:r>
              <a:rPr lang="pt-BR" sz="1400" b="1" dirty="0" err="1"/>
              <a:t>Stellframe</a:t>
            </a:r>
            <a:r>
              <a:rPr lang="pt-BR" sz="1400" b="1" dirty="0"/>
              <a:t> e Construção Industrializada</a:t>
            </a:r>
            <a:r>
              <a:rPr lang="pt-BR" sz="1400" dirty="0"/>
              <a:t>;</a:t>
            </a:r>
          </a:p>
          <a:p>
            <a:pPr>
              <a:lnSpc>
                <a:spcPct val="150000"/>
              </a:lnSpc>
            </a:pPr>
            <a:endParaRPr lang="pt-BR" sz="1400" dirty="0"/>
          </a:p>
          <a:p>
            <a:pPr>
              <a:lnSpc>
                <a:spcPct val="150000"/>
              </a:lnSpc>
            </a:pPr>
            <a:r>
              <a:rPr lang="pt-BR" sz="1400" dirty="0"/>
              <a:t>	- Utilizar a experiência do SENAI na criação e oferta de cursos EAD que podem ser entregues junto com o Imóvel ou com as peças estruturais, explicando o processo de manutenção e cuidados.</a:t>
            </a:r>
          </a:p>
          <a:p>
            <a:pPr>
              <a:lnSpc>
                <a:spcPct val="150000"/>
              </a:lnSpc>
            </a:pPr>
            <a:r>
              <a:rPr lang="pt-BR" sz="1400" dirty="0"/>
              <a:t>			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FF80F8-3FCA-4FCA-B687-F191EBA7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F6CAF5-F68B-4C2E-34EF-DEEC74209E8B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</p:spTree>
    <p:extLst>
      <p:ext uri="{BB962C8B-B14F-4D97-AF65-F5344CB8AC3E}">
        <p14:creationId xmlns:p14="http://schemas.microsoft.com/office/powerpoint/2010/main" val="1461428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2420C-3AA1-C726-B925-C7973753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F939E1-3445-6401-9608-93780CB960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B681FEB-1F72-03DF-06DF-197CD636750E}"/>
              </a:ext>
            </a:extLst>
          </p:cNvPr>
          <p:cNvSpPr txBox="1"/>
          <p:nvPr/>
        </p:nvSpPr>
        <p:spPr>
          <a:xfrm>
            <a:off x="76548" y="1815717"/>
            <a:ext cx="12041471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4.    Desenvolver formação especializada para montadores e sistemistas</a:t>
            </a:r>
          </a:p>
          <a:p>
            <a:pPr lvl="1"/>
            <a:endParaRPr lang="pt-BR" sz="1600" b="1" u="sng" dirty="0"/>
          </a:p>
          <a:p>
            <a:pPr lvl="1"/>
            <a:r>
              <a:rPr lang="pt-BR" sz="1600" b="1" u="sng" dirty="0"/>
              <a:t>Ações: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pt-BR" sz="1300" dirty="0"/>
              <a:t>Realizar Benchmark em países mais avançados quanto a formação de “carpinteiros” e montadores;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BR" sz="1300" dirty="0"/>
              <a:t>Professor Everton que está no Canadá está fazendo levantamento de cursos e treinamentos específicos;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BR" sz="1300" dirty="0"/>
              <a:t>O pessoal da </a:t>
            </a:r>
            <a:r>
              <a:rPr lang="pt-BR" sz="1300" dirty="0" err="1"/>
              <a:t>WoodWorks</a:t>
            </a:r>
            <a:r>
              <a:rPr lang="pt-BR" sz="1300" dirty="0"/>
              <a:t>, EUA, vai nos passar lista de treinamentos disponíveis;</a:t>
            </a:r>
          </a:p>
          <a:p>
            <a:pPr lvl="2">
              <a:lnSpc>
                <a:spcPct val="150000"/>
              </a:lnSpc>
            </a:pPr>
            <a:endParaRPr lang="pt-BR" sz="1300" dirty="0"/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pt-BR" sz="1300" dirty="0"/>
              <a:t>Entender as principais demandas das construtoras para a mão de obra de canteiro;</a:t>
            </a:r>
          </a:p>
          <a:p>
            <a:pPr marL="800100" lvl="1" indent="-342900">
              <a:lnSpc>
                <a:spcPct val="150000"/>
              </a:lnSpc>
              <a:buAutoNum type="alphaLcPeriod"/>
            </a:pPr>
            <a:r>
              <a:rPr lang="pt-BR" sz="1300" dirty="0"/>
              <a:t>Buscar parceria com instituições de ensino para elaboração dos cursos técnicos;</a:t>
            </a:r>
          </a:p>
          <a:p>
            <a:pPr lvl="1">
              <a:lnSpc>
                <a:spcPct val="150000"/>
              </a:lnSpc>
            </a:pPr>
            <a:r>
              <a:rPr lang="pt-BR" sz="1300" dirty="0"/>
              <a:t>	- Núcleo da madeira tem parceria para curso de formação</a:t>
            </a:r>
          </a:p>
          <a:p>
            <a:pPr lvl="1">
              <a:lnSpc>
                <a:spcPct val="150000"/>
              </a:lnSpc>
            </a:pPr>
            <a:r>
              <a:rPr lang="pt-BR" sz="1300" dirty="0"/>
              <a:t>	- SENAI pode realizar TRILHAS de estudo e desenvolvimento de cursos numa lista de empresas </a:t>
            </a:r>
            <a:r>
              <a:rPr lang="pt-BR" sz="1300" dirty="0" err="1"/>
              <a:t>esc</a:t>
            </a:r>
            <a:endParaRPr lang="pt-BR" sz="1300" dirty="0"/>
          </a:p>
          <a:p>
            <a:pPr lvl="1"/>
            <a:r>
              <a:rPr lang="pt-BR" sz="1300" dirty="0"/>
              <a:t>	</a:t>
            </a:r>
          </a:p>
          <a:p>
            <a:pPr lvl="1">
              <a:lnSpc>
                <a:spcPct val="150000"/>
              </a:lnSpc>
            </a:pPr>
            <a:r>
              <a:rPr lang="pt-BR" sz="1300" dirty="0"/>
              <a:t>Os principais sistemistas que atuam no Brasil entraram via </a:t>
            </a:r>
            <a:r>
              <a:rPr lang="pt-BR" sz="1300" dirty="0" err="1"/>
              <a:t>Nucleo</a:t>
            </a:r>
            <a:r>
              <a:rPr lang="pt-BR" sz="1300" dirty="0"/>
              <a:t> da Madeira em nossos </a:t>
            </a:r>
            <a:r>
              <a:rPr lang="pt-BR" sz="1300" dirty="0" err="1"/>
              <a:t>GT´s</a:t>
            </a:r>
            <a:endParaRPr lang="pt-BR" sz="1300" dirty="0"/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BR" sz="1400" dirty="0"/>
              <a:t>Timbau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BR" sz="1400" dirty="0"/>
              <a:t>Noah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pt-BR" sz="1400" dirty="0" err="1"/>
              <a:t>CubicSet</a:t>
            </a:r>
            <a:endParaRPr lang="pt-BR" sz="1400" dirty="0"/>
          </a:p>
          <a:p>
            <a:pPr lvl="2">
              <a:lnSpc>
                <a:spcPct val="150000"/>
              </a:lnSpc>
            </a:pPr>
            <a:r>
              <a:rPr lang="pt-BR" sz="1400" dirty="0"/>
              <a:t>Já iniciamos as conversas sobre capacitação de mão de obra de montagem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6FF80F8-3FCA-4FCA-B687-F191EBA7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5429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5B8C91C-758A-A2D0-711C-D8A063557C26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4</a:t>
            </a:r>
          </a:p>
        </p:txBody>
      </p:sp>
    </p:spTree>
    <p:extLst>
      <p:ext uri="{BB962C8B-B14F-4D97-AF65-F5344CB8AC3E}">
        <p14:creationId xmlns:p14="http://schemas.microsoft.com/office/powerpoint/2010/main" val="1878958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14367</TotalTime>
  <Words>769</Words>
  <Application>Microsoft Office PowerPoint</Application>
  <PresentationFormat>Widescreen</PresentationFormat>
  <Paragraphs>118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ADLaM Display</vt:lpstr>
      <vt:lpstr>Aptos</vt:lpstr>
      <vt:lpstr>Arial</vt:lpstr>
      <vt:lpstr>Branding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Patrick Reydams</dc:creator>
  <cp:lastModifiedBy>Patrick Reydams</cp:lastModifiedBy>
  <cp:revision>74</cp:revision>
  <dcterms:created xsi:type="dcterms:W3CDTF">2024-02-29T00:49:53Z</dcterms:created>
  <dcterms:modified xsi:type="dcterms:W3CDTF">2024-06-28T16:39:54Z</dcterms:modified>
</cp:coreProperties>
</file>